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27" r:id="rId2"/>
    <p:sldId id="294" r:id="rId3"/>
    <p:sldId id="295" r:id="rId4"/>
    <p:sldId id="320" r:id="rId5"/>
    <p:sldId id="321" r:id="rId6"/>
    <p:sldId id="333" r:id="rId7"/>
    <p:sldId id="298" r:id="rId8"/>
    <p:sldId id="300" r:id="rId9"/>
    <p:sldId id="328" r:id="rId10"/>
    <p:sldId id="329" r:id="rId11"/>
    <p:sldId id="330" r:id="rId12"/>
    <p:sldId id="326" r:id="rId13"/>
    <p:sldId id="331" r:id="rId14"/>
    <p:sldId id="293" r:id="rId15"/>
    <p:sldId id="332" r:id="rId16"/>
    <p:sldId id="296" r:id="rId17"/>
    <p:sldId id="322" r:id="rId18"/>
    <p:sldId id="324" r:id="rId19"/>
    <p:sldId id="299" r:id="rId20"/>
    <p:sldId id="301" r:id="rId21"/>
    <p:sldId id="276" r:id="rId22"/>
    <p:sldId id="277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9EB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7" autoAdjust="0"/>
    <p:restoredTop sz="94660"/>
  </p:normalViewPr>
  <p:slideViewPr>
    <p:cSldViewPr snapToGrid="0">
      <p:cViewPr varScale="1">
        <p:scale>
          <a:sx n="88" d="100"/>
          <a:sy n="88" d="100"/>
        </p:scale>
        <p:origin x="485" y="3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2432D8-4059-4A21-A81F-74DAFC938E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A9FCE7-BE01-4C50-84E7-9F54753C16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650D19-C52C-47A1-B77E-BB538A5A61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798B83-D5D8-487B-9053-7E2A99346BC0}" type="datetimeFigureOut">
              <a:rPr lang="en-US" smtClean="0"/>
              <a:t>5/11/2022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153138-B7FE-428D-9DEC-04C4DC8EFB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CBD9B1-6586-4960-AD19-8E55F26212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F73F3-0158-43D4-9D0B-0A08C0DF29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3171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6793EC-EB25-43A3-BE0D-7AE44EBD3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8320897-9F4E-4D96-959D-8EFF3053A8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93A15F-30E5-45E9-A0A1-B743F46094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798B83-D5D8-487B-9053-7E2A99346BC0}" type="datetimeFigureOut">
              <a:rPr lang="en-US" smtClean="0"/>
              <a:t>5/11/2022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EBA92F-58DE-40D1-95FF-BA6C301CBE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0BC980-C0E9-497A-84C4-DB3EA4CB4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F73F3-0158-43D4-9D0B-0A08C0DF29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6556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26B6B99-5104-4D89-8081-D3C96483D7A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D513981-14C0-4F5E-BD11-F05EE723F8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29D070-4CB7-41A4-AC34-5099D91693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798B83-D5D8-487B-9053-7E2A99346BC0}" type="datetimeFigureOut">
              <a:rPr lang="en-US" smtClean="0"/>
              <a:t>5/11/2022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425C58-4824-4668-BDD7-94538D7590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62192F-81CF-4D4B-92B7-41B50582C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F73F3-0158-43D4-9D0B-0A08C0DF29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234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46985-57EB-41B2-A1E8-BA6AC4C86E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5850C6-7AB8-48BA-8817-6515E1F766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1EDE77-F9D9-48A8-84BB-777EB9CB27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798B83-D5D8-487B-9053-7E2A99346BC0}" type="datetimeFigureOut">
              <a:rPr lang="en-US" smtClean="0"/>
              <a:t>5/11/2022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C4350F-0A17-48B4-AF46-DC2A4ED13C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C839C9-3B1E-4CB7-8E42-430C83392B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F73F3-0158-43D4-9D0B-0A08C0DF29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1743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A3886-6D58-49B9-B3C7-4AA7E1DD14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EF25B3-B998-44E7-BFF8-EED00DE69E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A72A15-3ADC-401A-BC93-FDF71DEF69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798B83-D5D8-487B-9053-7E2A99346BC0}" type="datetimeFigureOut">
              <a:rPr lang="en-US" smtClean="0"/>
              <a:t>5/11/2022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3DD76D-FFEF-44E1-82C7-8DE5ECD4B0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EBC803-68A7-419C-887D-D65CE013BC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F73F3-0158-43D4-9D0B-0A08C0DF29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5996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923A1-7FFD-4C07-975C-1A2CAA5FD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14FAEF-2BBD-4C7D-B4EA-9058349ADB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85BCE0-2953-4AB1-B847-3B640D6995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A32F6B-527B-48FD-8594-7BC3D5A324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798B83-D5D8-487B-9053-7E2A99346BC0}" type="datetimeFigureOut">
              <a:rPr lang="en-US" smtClean="0"/>
              <a:t>5/11/2022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C742D9-A0B3-4E63-A4C8-8213D9CCA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1B94DE-FDE7-408E-938A-1A97FE43D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F73F3-0158-43D4-9D0B-0A08C0DF29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3228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22D000-9942-446C-90D5-077C5D1D3E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3FEA11-6264-4C20-88AB-7413FE099A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1E6637-571F-49B2-AD23-1524559A45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EDEF3B-F1FF-4BCC-9D4E-936104F50D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4673A7A-00A2-42EB-9A4B-05EC3894BF2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3B4D04A-A704-40AB-A57C-DF2CF8BEAA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798B83-D5D8-487B-9053-7E2A99346BC0}" type="datetimeFigureOut">
              <a:rPr lang="en-US" smtClean="0"/>
              <a:t>5/11/2022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7DCEAAD-1550-4D99-8A68-3D36A19EBC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DEDD175-F2BE-4AA2-B657-FC99B89FC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F73F3-0158-43D4-9D0B-0A08C0DF29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7565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F48252-C243-4F9D-8CEC-797A8D9D6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0BDCC10-3456-44C2-A550-43FD8B4B0D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798B83-D5D8-487B-9053-7E2A99346BC0}" type="datetimeFigureOut">
              <a:rPr lang="en-US" smtClean="0"/>
              <a:t>5/11/2022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0490359-E5A9-49F4-BFA7-A45FB0C711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6F8580-0D19-471B-BD82-DF38725656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F73F3-0158-43D4-9D0B-0A08C0DF29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4213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6A7E14-6467-454A-8A74-C56A41F774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798B83-D5D8-487B-9053-7E2A99346BC0}" type="datetimeFigureOut">
              <a:rPr lang="en-US" smtClean="0"/>
              <a:t>5/11/2022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B4C29A5-4290-4B53-94E4-F46A9F0E3A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2FA2AC-FE7F-41FE-92F5-9C351DD7A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F73F3-0158-43D4-9D0B-0A08C0DF29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79800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01646-7F2E-4687-82C8-0F0EF6048E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541F43-B4A7-4184-A67B-FB9E14F0CF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86F113-6114-4C2D-9BC9-63D2CABD19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8E5216-9D47-4CA4-8F79-B434F8A36E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798B83-D5D8-487B-9053-7E2A99346BC0}" type="datetimeFigureOut">
              <a:rPr lang="en-US" smtClean="0"/>
              <a:t>5/11/2022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D6D08A-411E-4F3F-9034-8D70E53CBD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A47691-7ED4-42BC-96E4-DDD829C53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F73F3-0158-43D4-9D0B-0A08C0DF29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4333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EE688-37F8-4C9B-95CE-C1522D744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EA85BD1-2F4A-4170-A4E7-215B09577DB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008E3D-7DAE-4C9A-B070-E4B15830D2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F93084-5956-4A28-B549-4961F4E2C4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798B83-D5D8-487B-9053-7E2A99346BC0}" type="datetimeFigureOut">
              <a:rPr lang="en-US" smtClean="0"/>
              <a:t>5/11/2022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A56C77-A372-458C-92FA-2613EFBD7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A8738E-C3D2-414D-8353-835B9217D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F73F3-0158-43D4-9D0B-0A08C0DF29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2374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8B5E407-D14F-4A8D-8C69-CAA8EC75B2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E2FD9C-E841-48D7-B575-03F56C913C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1F8835-60F9-4FAB-92FA-9BE9F37B21F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798B83-D5D8-487B-9053-7E2A99346BC0}" type="datetimeFigureOut">
              <a:rPr lang="en-US" smtClean="0"/>
              <a:t>5/11/2022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E7B372-FF23-4EA1-80B7-06B227319A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E79425-934C-47FB-9E3A-9EA74D5270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1F73F3-0158-43D4-9D0B-0A08C0DF29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9066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7" Type="http://schemas.openxmlformats.org/officeDocument/2006/relationships/image" Target="../media/image31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jpg"/><Relationship Id="rId5" Type="http://schemas.openxmlformats.org/officeDocument/2006/relationships/image" Target="../media/image29.jpg"/><Relationship Id="rId4" Type="http://schemas.openxmlformats.org/officeDocument/2006/relationships/image" Target="../media/image28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jp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jpg"/><Relationship Id="rId3" Type="http://schemas.openxmlformats.org/officeDocument/2006/relationships/image" Target="../media/image36.jpg"/><Relationship Id="rId7" Type="http://schemas.openxmlformats.org/officeDocument/2006/relationships/image" Target="../media/image40.jp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jpg"/><Relationship Id="rId11" Type="http://schemas.openxmlformats.org/officeDocument/2006/relationships/image" Target="../media/image44.jpg"/><Relationship Id="rId5" Type="http://schemas.openxmlformats.org/officeDocument/2006/relationships/image" Target="../media/image38.jpg"/><Relationship Id="rId10" Type="http://schemas.openxmlformats.org/officeDocument/2006/relationships/image" Target="../media/image43.jpg"/><Relationship Id="rId4" Type="http://schemas.openxmlformats.org/officeDocument/2006/relationships/image" Target="../media/image37.jpg"/><Relationship Id="rId9" Type="http://schemas.openxmlformats.org/officeDocument/2006/relationships/image" Target="../media/image42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jpg"/><Relationship Id="rId3" Type="http://schemas.openxmlformats.org/officeDocument/2006/relationships/image" Target="../media/image46.jpg"/><Relationship Id="rId7" Type="http://schemas.openxmlformats.org/officeDocument/2006/relationships/image" Target="../media/image50.jp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jpg"/><Relationship Id="rId11" Type="http://schemas.openxmlformats.org/officeDocument/2006/relationships/image" Target="../media/image54.jpg"/><Relationship Id="rId5" Type="http://schemas.openxmlformats.org/officeDocument/2006/relationships/image" Target="../media/image48.jpg"/><Relationship Id="rId10" Type="http://schemas.openxmlformats.org/officeDocument/2006/relationships/image" Target="../media/image53.jpg"/><Relationship Id="rId4" Type="http://schemas.openxmlformats.org/officeDocument/2006/relationships/image" Target="../media/image47.jpg"/><Relationship Id="rId9" Type="http://schemas.openxmlformats.org/officeDocument/2006/relationships/image" Target="../media/image52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jpg"/><Relationship Id="rId3" Type="http://schemas.openxmlformats.org/officeDocument/2006/relationships/image" Target="../media/image57.jpg"/><Relationship Id="rId7" Type="http://schemas.openxmlformats.org/officeDocument/2006/relationships/image" Target="../media/image61.jpg"/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jpg"/><Relationship Id="rId5" Type="http://schemas.openxmlformats.org/officeDocument/2006/relationships/image" Target="../media/image59.jpg"/><Relationship Id="rId4" Type="http://schemas.openxmlformats.org/officeDocument/2006/relationships/image" Target="../media/image58.jpg"/><Relationship Id="rId9" Type="http://schemas.openxmlformats.org/officeDocument/2006/relationships/image" Target="../media/image63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19" Type="http://schemas.openxmlformats.org/officeDocument/2006/relationships/image" Target="../media/image19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1">
            <a:extLst>
              <a:ext uri="{FF2B5EF4-FFF2-40B4-BE49-F238E27FC236}">
                <a16:creationId xmlns:a16="http://schemas.microsoft.com/office/drawing/2014/main" id="{08321B2D-814A-43CC-B84D-AB5B7A506B3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96467603"/>
              </p:ext>
            </p:extLst>
          </p:nvPr>
        </p:nvGraphicFramePr>
        <p:xfrm>
          <a:off x="868535" y="372754"/>
          <a:ext cx="10112366" cy="32712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9306">
                  <a:extLst>
                    <a:ext uri="{9D8B030D-6E8A-4147-A177-3AD203B41FA5}">
                      <a16:colId xmlns:a16="http://schemas.microsoft.com/office/drawing/2014/main" val="1030876105"/>
                    </a:ext>
                  </a:extLst>
                </a:gridCol>
                <a:gridCol w="919306">
                  <a:extLst>
                    <a:ext uri="{9D8B030D-6E8A-4147-A177-3AD203B41FA5}">
                      <a16:colId xmlns:a16="http://schemas.microsoft.com/office/drawing/2014/main" val="809467636"/>
                    </a:ext>
                  </a:extLst>
                </a:gridCol>
                <a:gridCol w="919306">
                  <a:extLst>
                    <a:ext uri="{9D8B030D-6E8A-4147-A177-3AD203B41FA5}">
                      <a16:colId xmlns:a16="http://schemas.microsoft.com/office/drawing/2014/main" val="2946126698"/>
                    </a:ext>
                  </a:extLst>
                </a:gridCol>
                <a:gridCol w="918974">
                  <a:extLst>
                    <a:ext uri="{9D8B030D-6E8A-4147-A177-3AD203B41FA5}">
                      <a16:colId xmlns:a16="http://schemas.microsoft.com/office/drawing/2014/main" val="4017747985"/>
                    </a:ext>
                  </a:extLst>
                </a:gridCol>
                <a:gridCol w="919638">
                  <a:extLst>
                    <a:ext uri="{9D8B030D-6E8A-4147-A177-3AD203B41FA5}">
                      <a16:colId xmlns:a16="http://schemas.microsoft.com/office/drawing/2014/main" val="3435795012"/>
                    </a:ext>
                  </a:extLst>
                </a:gridCol>
                <a:gridCol w="919306">
                  <a:extLst>
                    <a:ext uri="{9D8B030D-6E8A-4147-A177-3AD203B41FA5}">
                      <a16:colId xmlns:a16="http://schemas.microsoft.com/office/drawing/2014/main" val="962126305"/>
                    </a:ext>
                  </a:extLst>
                </a:gridCol>
                <a:gridCol w="919306">
                  <a:extLst>
                    <a:ext uri="{9D8B030D-6E8A-4147-A177-3AD203B41FA5}">
                      <a16:colId xmlns:a16="http://schemas.microsoft.com/office/drawing/2014/main" val="3537011462"/>
                    </a:ext>
                  </a:extLst>
                </a:gridCol>
                <a:gridCol w="919306">
                  <a:extLst>
                    <a:ext uri="{9D8B030D-6E8A-4147-A177-3AD203B41FA5}">
                      <a16:colId xmlns:a16="http://schemas.microsoft.com/office/drawing/2014/main" val="3818715589"/>
                    </a:ext>
                  </a:extLst>
                </a:gridCol>
                <a:gridCol w="919306">
                  <a:extLst>
                    <a:ext uri="{9D8B030D-6E8A-4147-A177-3AD203B41FA5}">
                      <a16:colId xmlns:a16="http://schemas.microsoft.com/office/drawing/2014/main" val="4220869298"/>
                    </a:ext>
                  </a:extLst>
                </a:gridCol>
                <a:gridCol w="919306">
                  <a:extLst>
                    <a:ext uri="{9D8B030D-6E8A-4147-A177-3AD203B41FA5}">
                      <a16:colId xmlns:a16="http://schemas.microsoft.com/office/drawing/2014/main" val="2469909517"/>
                    </a:ext>
                  </a:extLst>
                </a:gridCol>
                <a:gridCol w="919306">
                  <a:extLst>
                    <a:ext uri="{9D8B030D-6E8A-4147-A177-3AD203B41FA5}">
                      <a16:colId xmlns:a16="http://schemas.microsoft.com/office/drawing/2014/main" val="4183437299"/>
                    </a:ext>
                  </a:extLst>
                </a:gridCol>
              </a:tblGrid>
              <a:tr h="350965">
                <a:tc>
                  <a:txBody>
                    <a:bodyPr/>
                    <a:lstStyle/>
                    <a:p>
                      <a:r>
                        <a:rPr lang="en-US" sz="1400" dirty="0"/>
                        <a:t># edge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perfect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box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6787465"/>
                  </a:ext>
                </a:extLst>
              </a:tr>
              <a:tr h="387163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15</a:t>
                      </a:r>
                      <a:endParaRPr lang="en-US" sz="12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0079792"/>
                  </a:ext>
                </a:extLst>
              </a:tr>
              <a:tr h="3871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size #1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8000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8000</a:t>
                      </a:r>
                    </a:p>
                    <a:p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8000</a:t>
                      </a:r>
                    </a:p>
                    <a:p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8000</a:t>
                      </a:r>
                    </a:p>
                    <a:p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8000</a:t>
                      </a:r>
                    </a:p>
                    <a:p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8000</a:t>
                      </a:r>
                    </a:p>
                    <a:p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8000</a:t>
                      </a:r>
                    </a:p>
                    <a:p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8000</a:t>
                      </a:r>
                    </a:p>
                    <a:p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8000</a:t>
                      </a:r>
                    </a:p>
                    <a:p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8000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1363444"/>
                  </a:ext>
                </a:extLst>
              </a:tr>
              <a:tr h="387163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Valid IoU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0.348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0.354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0.415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0.467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0.494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0.509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0.523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solidFill>
                            <a:srgbClr val="FF0000"/>
                          </a:solidFill>
                        </a:rPr>
                        <a:t>0.501</a:t>
                      </a:r>
                      <a:endParaRPr 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0.558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0.396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3028897"/>
                  </a:ext>
                </a:extLst>
              </a:tr>
              <a:tr h="387163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size #2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17067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9481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8828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8258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8000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8000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7314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6400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4741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15058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8363617"/>
                  </a:ext>
                </a:extLst>
              </a:tr>
              <a:tr h="387163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2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IoU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0.366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0.367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0.440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0.484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0.494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0.509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0.520</a:t>
                      </a:r>
                      <a:endParaRPr 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0.493</a:t>
                      </a:r>
                      <a:endParaRPr lang="en-US" sz="1200" b="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0.519</a:t>
                      </a:r>
                      <a:endParaRPr 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0.412</a:t>
                      </a:r>
                    </a:p>
                    <a:p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7174855"/>
                  </a:ext>
                </a:extLst>
              </a:tr>
              <a:tr h="3871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size #3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21333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11851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11034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10322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>
                          <a:solidFill>
                            <a:schemeClr val="tx1"/>
                          </a:solidFill>
                        </a:rPr>
                        <a:t>10000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10000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9143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8000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5926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18824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6725874"/>
                  </a:ext>
                </a:extLst>
              </a:tr>
              <a:tr h="3871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IoU</a:t>
                      </a:r>
                      <a:endParaRPr lang="en-US" sz="12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0.400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0.386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0.449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0.496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0.524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0.521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en-US" sz="12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0.539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0.501</a:t>
                      </a:r>
                      <a:endParaRPr 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0.523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0.413</a:t>
                      </a:r>
                    </a:p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787428"/>
                  </a:ext>
                </a:extLst>
              </a:tr>
            </a:tbl>
          </a:graphicData>
        </a:graphic>
      </p:graphicFrame>
      <p:pic>
        <p:nvPicPr>
          <p:cNvPr id="3078" name="Picture 6">
            <a:extLst>
              <a:ext uri="{FF2B5EF4-FFF2-40B4-BE49-F238E27FC236}">
                <a16:creationId xmlns:a16="http://schemas.microsoft.com/office/drawing/2014/main" id="{EA5704DA-B6C2-4EBA-9AB2-761CA78FDF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261" y="4191610"/>
            <a:ext cx="3790950" cy="2505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83859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3C59B2-2E3F-4AD9-9342-2BDC420F05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46040"/>
            <a:ext cx="10515600" cy="5630923"/>
          </a:xfrm>
        </p:spPr>
        <p:txBody>
          <a:bodyPr>
            <a:normAutofit/>
          </a:bodyPr>
          <a:lstStyle/>
          <a:p>
            <a:r>
              <a:rPr lang="en-US" sz="2000" dirty="0"/>
              <a:t>Each annotator would annotate 10 images * 10 methods</a:t>
            </a:r>
          </a:p>
          <a:p>
            <a:r>
              <a:rPr lang="en-US" sz="2000" dirty="0"/>
              <a:t>Same 10 images for different annotators and methods</a:t>
            </a:r>
          </a:p>
          <a:p>
            <a:r>
              <a:rPr lang="en-US" sz="2000" dirty="0"/>
              <a:t>10 images set consists of 4 simple images(with 1-2 objects), 2 multi-object image, </a:t>
            </a:r>
            <a:r>
              <a:rPr lang="en-US" sz="2000" strike="sngStrike" dirty="0"/>
              <a:t>1 small object image, </a:t>
            </a:r>
            <a:r>
              <a:rPr lang="en-US" sz="2000" dirty="0"/>
              <a:t>2 image with part of body, 1 image with overlapped person, 1 image with non-human object shades part of human object</a:t>
            </a:r>
            <a:endParaRPr lang="en-US" sz="2000" i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BF701F-CC5F-42DB-8A12-A73E7DBF90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494" y="2507773"/>
            <a:ext cx="1319732" cy="17596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F068385-23AF-4A48-9757-F77EAB50A7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3830" y="2507773"/>
            <a:ext cx="2258632" cy="169397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AAFD756-0160-489A-BC34-D8C193A70F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794" y="4725821"/>
            <a:ext cx="2222663" cy="148293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1DFFACF-6FCB-400D-B7DA-3DB1174D38F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9608" y="2567203"/>
            <a:ext cx="2100150" cy="157511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7F141FE-3600-47F7-A211-F8CAF307D3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8285" y="2632214"/>
            <a:ext cx="1974699" cy="148102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93CD80E-38BC-497A-ACF1-6180AF126EB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0683" y="2596280"/>
            <a:ext cx="1934896" cy="1516958"/>
          </a:xfrm>
          <a:prstGeom prst="rect">
            <a:avLst/>
          </a:prstGeom>
        </p:spPr>
      </p:pic>
      <p:graphicFrame>
        <p:nvGraphicFramePr>
          <p:cNvPr id="11" name="Table 3">
            <a:extLst>
              <a:ext uri="{FF2B5EF4-FFF2-40B4-BE49-F238E27FC236}">
                <a16:creationId xmlns:a16="http://schemas.microsoft.com/office/drawing/2014/main" id="{DDED75BF-23FB-437B-9744-63F33FDF19BA}"/>
              </a:ext>
            </a:extLst>
          </p:cNvPr>
          <p:cNvGraphicFramePr>
            <a:graphicFrameLocks/>
          </p:cNvGraphicFramePr>
          <p:nvPr/>
        </p:nvGraphicFramePr>
        <p:xfrm>
          <a:off x="3213146" y="4727510"/>
          <a:ext cx="8178800" cy="165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2350">
                  <a:extLst>
                    <a:ext uri="{9D8B030D-6E8A-4147-A177-3AD203B41FA5}">
                      <a16:colId xmlns:a16="http://schemas.microsoft.com/office/drawing/2014/main" val="3369995679"/>
                    </a:ext>
                  </a:extLst>
                </a:gridCol>
                <a:gridCol w="1022350">
                  <a:extLst>
                    <a:ext uri="{9D8B030D-6E8A-4147-A177-3AD203B41FA5}">
                      <a16:colId xmlns:a16="http://schemas.microsoft.com/office/drawing/2014/main" val="3817327234"/>
                    </a:ext>
                  </a:extLst>
                </a:gridCol>
                <a:gridCol w="1022350">
                  <a:extLst>
                    <a:ext uri="{9D8B030D-6E8A-4147-A177-3AD203B41FA5}">
                      <a16:colId xmlns:a16="http://schemas.microsoft.com/office/drawing/2014/main" val="1553060163"/>
                    </a:ext>
                  </a:extLst>
                </a:gridCol>
                <a:gridCol w="1022350">
                  <a:extLst>
                    <a:ext uri="{9D8B030D-6E8A-4147-A177-3AD203B41FA5}">
                      <a16:colId xmlns:a16="http://schemas.microsoft.com/office/drawing/2014/main" val="3908520840"/>
                    </a:ext>
                  </a:extLst>
                </a:gridCol>
                <a:gridCol w="1022350">
                  <a:extLst>
                    <a:ext uri="{9D8B030D-6E8A-4147-A177-3AD203B41FA5}">
                      <a16:colId xmlns:a16="http://schemas.microsoft.com/office/drawing/2014/main" val="3589577836"/>
                    </a:ext>
                  </a:extLst>
                </a:gridCol>
                <a:gridCol w="1022350">
                  <a:extLst>
                    <a:ext uri="{9D8B030D-6E8A-4147-A177-3AD203B41FA5}">
                      <a16:colId xmlns:a16="http://schemas.microsoft.com/office/drawing/2014/main" val="1333832340"/>
                    </a:ext>
                  </a:extLst>
                </a:gridCol>
                <a:gridCol w="1022350">
                  <a:extLst>
                    <a:ext uri="{9D8B030D-6E8A-4147-A177-3AD203B41FA5}">
                      <a16:colId xmlns:a16="http://schemas.microsoft.com/office/drawing/2014/main" val="1107789736"/>
                    </a:ext>
                  </a:extLst>
                </a:gridCol>
                <a:gridCol w="1022350">
                  <a:extLst>
                    <a:ext uri="{9D8B030D-6E8A-4147-A177-3AD203B41FA5}">
                      <a16:colId xmlns:a16="http://schemas.microsoft.com/office/drawing/2014/main" val="26193008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Normal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Multi target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Small target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Part of body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Overlapped target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Shaded target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Other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28367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Count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05442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80977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720563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3C59B2-2E3F-4AD9-9342-2BDC420F05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46040"/>
            <a:ext cx="10515600" cy="5630923"/>
          </a:xfrm>
        </p:spPr>
        <p:txBody>
          <a:bodyPr>
            <a:normAutofit/>
          </a:bodyPr>
          <a:lstStyle/>
          <a:p>
            <a:r>
              <a:rPr lang="en-US" sz="2000" dirty="0"/>
              <a:t>Each annotator would annotate 10 images * 10 methods</a:t>
            </a:r>
          </a:p>
          <a:p>
            <a:r>
              <a:rPr lang="en-US" sz="2000" dirty="0"/>
              <a:t>Same 10 images for different annotators and methods</a:t>
            </a:r>
          </a:p>
          <a:p>
            <a:r>
              <a:rPr lang="en-US" sz="2000" dirty="0"/>
              <a:t>10 images set consists of 4 simple images(with 1-2 objects), 2 multi-object image, </a:t>
            </a:r>
            <a:r>
              <a:rPr lang="en-US" sz="2000" strike="sngStrike" dirty="0"/>
              <a:t>1 small object image, </a:t>
            </a:r>
            <a:r>
              <a:rPr lang="en-US" sz="2000" dirty="0"/>
              <a:t>2 image with part of body, 1 image with overlapped person, 1 image with non-human object shades part of human object</a:t>
            </a:r>
            <a:endParaRPr lang="en-US" sz="2000" i="1" dirty="0"/>
          </a:p>
          <a:p>
            <a:r>
              <a:rPr lang="en-US" altLang="zh-CN" sz="2000" dirty="0"/>
              <a:t>What won’t be included is: too many objects, no obvious object, unclear images</a:t>
            </a:r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1F186D-29E9-4A0C-AC05-9C687CD100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6022" y="3405053"/>
            <a:ext cx="2652533" cy="265253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2A5F5AB-2057-4160-9CF1-CC87992AC4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101" y="3607785"/>
            <a:ext cx="3391804" cy="224707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9A2758C-61C5-4B47-940A-BF4FA38063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5979" y="3607785"/>
            <a:ext cx="3295868" cy="2204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1819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1961933-0EC1-4C6D-BB0D-73EC81F64A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7876" y="2500339"/>
            <a:ext cx="2990080" cy="19575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CE40944-9210-4A7D-819C-463FAE7E1C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517" y="2396843"/>
            <a:ext cx="3060243" cy="201784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2D4E6D6-02C3-4E34-8523-A75F0A7AC9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0265" y="4316770"/>
            <a:ext cx="1891134" cy="223962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8F90A52-2245-4804-89CF-1360DD3736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5213" y="4650710"/>
            <a:ext cx="2357392" cy="174447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37D64A9-BE32-4859-A3DD-889BACE9F66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975" y="4457907"/>
            <a:ext cx="2298229" cy="232732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B8A293F-A820-48EC-B00E-61F031706D0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6371" y="4773537"/>
            <a:ext cx="2715337" cy="181163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2907CB5-E72D-4A2D-B7CE-C8434663BF0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5884" y="691774"/>
            <a:ext cx="2039735" cy="271399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58298B3-5619-4A02-8F91-EA6EB1D1DA7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0246" y="463185"/>
            <a:ext cx="2415519" cy="181163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B438031-EE7C-479B-80C0-D6C362DFF41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599" y="752062"/>
            <a:ext cx="2292401" cy="139335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18DF370-A93E-4253-BD44-2BCDE8E3A8C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9475" y="552912"/>
            <a:ext cx="2527172" cy="1761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780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3C59B2-2E3F-4AD9-9342-2BDC420F05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46040"/>
            <a:ext cx="10515600" cy="5630923"/>
          </a:xfrm>
        </p:spPr>
        <p:txBody>
          <a:bodyPr>
            <a:normAutofit/>
          </a:bodyPr>
          <a:lstStyle/>
          <a:p>
            <a:r>
              <a:rPr lang="en-US" sz="2000" dirty="0"/>
              <a:t>Each annotator would annotate 10 images * 10 methods</a:t>
            </a:r>
          </a:p>
          <a:p>
            <a:r>
              <a:rPr lang="en-US" sz="2000" dirty="0"/>
              <a:t>Same 10 images for different annotators and methods</a:t>
            </a:r>
          </a:p>
          <a:p>
            <a:r>
              <a:rPr lang="en-US" sz="2000" dirty="0"/>
              <a:t>10 images set consists of 4 simple images(with 1-2 objects), 2 multi-object image, </a:t>
            </a:r>
            <a:r>
              <a:rPr lang="en-US" sz="2000" strike="sngStrike" dirty="0"/>
              <a:t>1 small object image, </a:t>
            </a:r>
            <a:r>
              <a:rPr lang="en-US" sz="2000" dirty="0"/>
              <a:t>2 image with part of body, 1 image with overlapped person, 1 image with non-human object shades part of human object</a:t>
            </a:r>
            <a:endParaRPr lang="en-US" sz="2000" i="1" dirty="0"/>
          </a:p>
          <a:p>
            <a:r>
              <a:rPr lang="en-US" altLang="zh-CN" sz="2000" dirty="0"/>
              <a:t>For different annotators, they will annotate different methods in different order (random, or start at different position and continue), but method 2-1 and 2-2 will be always together. </a:t>
            </a:r>
          </a:p>
          <a:p>
            <a:r>
              <a:rPr lang="en-US" altLang="zh-CN" sz="2000" dirty="0"/>
              <a:t>We would provide sample cases and instruction for each image cases and methods (words and images)</a:t>
            </a:r>
          </a:p>
          <a:p>
            <a:r>
              <a:rPr lang="en-US" sz="2000" strike="sngStrike" dirty="0"/>
              <a:t>We would like to record all annotations to cross compare and to compare to ground truth. Chris is working on designing a simple program to do so. </a:t>
            </a:r>
          </a:p>
        </p:txBody>
      </p:sp>
    </p:spTree>
    <p:extLst>
      <p:ext uri="{BB962C8B-B14F-4D97-AF65-F5344CB8AC3E}">
        <p14:creationId xmlns:p14="http://schemas.microsoft.com/office/powerpoint/2010/main" val="20955900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923757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66C5B41-D6D7-4A02-A5A1-E5FBE4EC39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9550" y="753581"/>
            <a:ext cx="2456781" cy="1842586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798DC30-3F70-4C28-9BCA-CF331D914F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6773" y="890850"/>
            <a:ext cx="2622392" cy="174962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B037EE-22CC-4180-9C38-2967A0DC21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35" y="840728"/>
            <a:ext cx="2310653" cy="172576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BAEB8BB-893A-4C06-B448-CAF8EC6DA2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6017" y="2924839"/>
            <a:ext cx="1836972" cy="244929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250498A-67A7-4369-B259-6C2B2740C11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3009" y="2997227"/>
            <a:ext cx="1728388" cy="230451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5F96D05-F2E9-4009-9457-B8B661CF1D3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7884" y="4729492"/>
            <a:ext cx="2774988" cy="184814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30B5B8A-5464-42A4-AD3E-92B73DB98D9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2296" y="2772099"/>
            <a:ext cx="2767047" cy="155508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D2427E7-8164-4465-8282-252787ADC76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902" y="2909986"/>
            <a:ext cx="2334664" cy="155765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D03132E-BF3B-4DB3-8805-A1FF14A1F44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314" y="4646778"/>
            <a:ext cx="3017997" cy="20135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A42FBFD-79F8-4473-A29C-45B4900EC73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5228" y="197652"/>
            <a:ext cx="2449296" cy="2449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3337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3C59B2-2E3F-4AD9-9342-2BDC420F05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46040"/>
            <a:ext cx="10515600" cy="5630923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00480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A39DC8DC-9E0E-4276-8630-DA86A3DA7A6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87276884"/>
              </p:ext>
            </p:extLst>
          </p:nvPr>
        </p:nvGraphicFramePr>
        <p:xfrm>
          <a:off x="738526" y="785549"/>
          <a:ext cx="105156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450">
                  <a:extLst>
                    <a:ext uri="{9D8B030D-6E8A-4147-A177-3AD203B41FA5}">
                      <a16:colId xmlns:a16="http://schemas.microsoft.com/office/drawing/2014/main" val="1033836374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412989996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01438064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549148308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260684411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867447391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75385723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8623225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Train 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23k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06102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Valid </a:t>
                      </a:r>
                      <a:r>
                        <a:rPr lang="en-US" dirty="0" err="1"/>
                        <a:t>iou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0.406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0.449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0.509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0.554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0.567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0.588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0.594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56394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0.385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0.449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0.521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0.549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0.567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0.577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0869386"/>
                  </a:ext>
                </a:extLst>
              </a:tr>
            </a:tbl>
          </a:graphicData>
        </a:graphic>
      </p:graphicFrame>
      <p:pic>
        <p:nvPicPr>
          <p:cNvPr id="5122" name="Picture 2">
            <a:extLst>
              <a:ext uri="{FF2B5EF4-FFF2-40B4-BE49-F238E27FC236}">
                <a16:creationId xmlns:a16="http://schemas.microsoft.com/office/drawing/2014/main" id="{75C10A99-94F6-4A2A-BE1D-45612B022A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2748" y="2962573"/>
            <a:ext cx="4082839" cy="2895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80419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58A89898-4634-479D-9B46-2F07F5C064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63374"/>
            <a:ext cx="10515600" cy="5613589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21" name="Content Placeholder 3">
            <a:extLst>
              <a:ext uri="{FF2B5EF4-FFF2-40B4-BE49-F238E27FC236}">
                <a16:creationId xmlns:a16="http://schemas.microsoft.com/office/drawing/2014/main" id="{E52C1161-6BB4-442C-9407-1FDBABBA1D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410" y="1368317"/>
            <a:ext cx="2438400" cy="162306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C909DCC-A329-425A-955A-85AFF64158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1927" y="1211567"/>
            <a:ext cx="1832610" cy="24384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9762705-7A31-40EE-88B2-C0AE284280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9322" y="1086377"/>
            <a:ext cx="1451610" cy="19050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E36EFB9-357B-49DA-B64E-3407231826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6021" y="1211567"/>
            <a:ext cx="2438400" cy="185928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77E3AFB-35CF-4B6A-93C4-38D791CEEB8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612" y="4203987"/>
            <a:ext cx="2438400" cy="162306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E8B15A2-C47D-4E22-8E81-FBDF587DB8A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1927" y="4256260"/>
            <a:ext cx="1832610" cy="24384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B3A57C0D-3E60-4E90-9930-9943DC3ABFE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9322" y="4141599"/>
            <a:ext cx="1451610" cy="19050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CC1263DC-1191-4BA5-B34A-C85887B6FFA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8351" y="4054440"/>
            <a:ext cx="2438400" cy="1859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7648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3C59B2-2E3F-4AD9-9342-2BDC420F05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46040"/>
            <a:ext cx="10515600" cy="5630923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66697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3C59B2-2E3F-4AD9-9342-2BDC420F05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46040"/>
            <a:ext cx="10515600" cy="5630923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1800" dirty="0"/>
              <a:t>Row data set #1 test #1: data from pervious weeks </a:t>
            </a:r>
          </a:p>
          <a:p>
            <a:r>
              <a:rPr lang="en-US" sz="1800" dirty="0"/>
              <a:t>Row data set #1 test #2: same data set as previous weeks; re-run training process</a:t>
            </a:r>
          </a:p>
          <a:p>
            <a:r>
              <a:rPr lang="en-US" sz="1800" dirty="0"/>
              <a:t>Row data set #2: resample 8k data (from 32k whole train set) as train set</a:t>
            </a:r>
          </a:p>
          <a:p>
            <a:endParaRPr lang="en-US" sz="1800" dirty="0"/>
          </a:p>
          <a:p>
            <a:r>
              <a:rPr lang="en-US" sz="1800" dirty="0"/>
              <a:t>Polygon with edges 12, 13, 15 wait for running</a:t>
            </a:r>
          </a:p>
          <a:p>
            <a:r>
              <a:rPr lang="en-US" sz="1800" dirty="0"/>
              <a:t>It seems just an occasional case but not sure: maybe polygon with more than 10 edges won’t have better performance compared to decagon for same train set size, because not many useful information is added</a:t>
            </a:r>
          </a:p>
        </p:txBody>
      </p:sp>
      <p:graphicFrame>
        <p:nvGraphicFramePr>
          <p:cNvPr id="4" name="Content Placeholder 1">
            <a:extLst>
              <a:ext uri="{FF2B5EF4-FFF2-40B4-BE49-F238E27FC236}">
                <a16:creationId xmlns:a16="http://schemas.microsoft.com/office/drawing/2014/main" id="{C566A254-A873-43D8-A167-3EF367379B1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30316226"/>
              </p:ext>
            </p:extLst>
          </p:nvPr>
        </p:nvGraphicFramePr>
        <p:xfrm>
          <a:off x="929206" y="351086"/>
          <a:ext cx="10112365" cy="28503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2697">
                  <a:extLst>
                    <a:ext uri="{9D8B030D-6E8A-4147-A177-3AD203B41FA5}">
                      <a16:colId xmlns:a16="http://schemas.microsoft.com/office/drawing/2014/main" val="4059978331"/>
                    </a:ext>
                  </a:extLst>
                </a:gridCol>
                <a:gridCol w="842697">
                  <a:extLst>
                    <a:ext uri="{9D8B030D-6E8A-4147-A177-3AD203B41FA5}">
                      <a16:colId xmlns:a16="http://schemas.microsoft.com/office/drawing/2014/main" val="1030876105"/>
                    </a:ext>
                  </a:extLst>
                </a:gridCol>
                <a:gridCol w="842697">
                  <a:extLst>
                    <a:ext uri="{9D8B030D-6E8A-4147-A177-3AD203B41FA5}">
                      <a16:colId xmlns:a16="http://schemas.microsoft.com/office/drawing/2014/main" val="809467636"/>
                    </a:ext>
                  </a:extLst>
                </a:gridCol>
                <a:gridCol w="842697">
                  <a:extLst>
                    <a:ext uri="{9D8B030D-6E8A-4147-A177-3AD203B41FA5}">
                      <a16:colId xmlns:a16="http://schemas.microsoft.com/office/drawing/2014/main" val="2946126698"/>
                    </a:ext>
                  </a:extLst>
                </a:gridCol>
                <a:gridCol w="842393">
                  <a:extLst>
                    <a:ext uri="{9D8B030D-6E8A-4147-A177-3AD203B41FA5}">
                      <a16:colId xmlns:a16="http://schemas.microsoft.com/office/drawing/2014/main" val="4017747985"/>
                    </a:ext>
                  </a:extLst>
                </a:gridCol>
                <a:gridCol w="843002">
                  <a:extLst>
                    <a:ext uri="{9D8B030D-6E8A-4147-A177-3AD203B41FA5}">
                      <a16:colId xmlns:a16="http://schemas.microsoft.com/office/drawing/2014/main" val="3435795012"/>
                    </a:ext>
                  </a:extLst>
                </a:gridCol>
                <a:gridCol w="842697">
                  <a:extLst>
                    <a:ext uri="{9D8B030D-6E8A-4147-A177-3AD203B41FA5}">
                      <a16:colId xmlns:a16="http://schemas.microsoft.com/office/drawing/2014/main" val="962126305"/>
                    </a:ext>
                  </a:extLst>
                </a:gridCol>
                <a:gridCol w="842697">
                  <a:extLst>
                    <a:ext uri="{9D8B030D-6E8A-4147-A177-3AD203B41FA5}">
                      <a16:colId xmlns:a16="http://schemas.microsoft.com/office/drawing/2014/main" val="3537011462"/>
                    </a:ext>
                  </a:extLst>
                </a:gridCol>
                <a:gridCol w="842697">
                  <a:extLst>
                    <a:ext uri="{9D8B030D-6E8A-4147-A177-3AD203B41FA5}">
                      <a16:colId xmlns:a16="http://schemas.microsoft.com/office/drawing/2014/main" val="3818715589"/>
                    </a:ext>
                  </a:extLst>
                </a:gridCol>
                <a:gridCol w="842697">
                  <a:extLst>
                    <a:ext uri="{9D8B030D-6E8A-4147-A177-3AD203B41FA5}">
                      <a16:colId xmlns:a16="http://schemas.microsoft.com/office/drawing/2014/main" val="4220869298"/>
                    </a:ext>
                  </a:extLst>
                </a:gridCol>
                <a:gridCol w="842697">
                  <a:extLst>
                    <a:ext uri="{9D8B030D-6E8A-4147-A177-3AD203B41FA5}">
                      <a16:colId xmlns:a16="http://schemas.microsoft.com/office/drawing/2014/main" val="2469909517"/>
                    </a:ext>
                  </a:extLst>
                </a:gridCol>
                <a:gridCol w="842697">
                  <a:extLst>
                    <a:ext uri="{9D8B030D-6E8A-4147-A177-3AD203B41FA5}">
                      <a16:colId xmlns:a16="http://schemas.microsoft.com/office/drawing/2014/main" val="4183437299"/>
                    </a:ext>
                  </a:extLst>
                </a:gridCol>
              </a:tblGrid>
              <a:tr h="350965">
                <a:tc>
                  <a:txBody>
                    <a:bodyPr/>
                    <a:lstStyle/>
                    <a:p>
                      <a:r>
                        <a:rPr lang="en-US" sz="1400" dirty="0"/>
                        <a:t># edge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6787465"/>
                  </a:ext>
                </a:extLst>
              </a:tr>
              <a:tr h="387163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Train set 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8000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8000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8000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8000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8000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8000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8000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8000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8000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8000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0079792"/>
                  </a:ext>
                </a:extLst>
              </a:tr>
              <a:tr h="387163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Data set #1 test #1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Valid IoU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0.348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0.354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0.415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0.467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0.494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0.509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0.523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solidFill>
                            <a:schemeClr val="tx1"/>
                          </a:solidFill>
                        </a:rPr>
                        <a:t>0.501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3028897"/>
                  </a:ext>
                </a:extLst>
              </a:tr>
              <a:tr h="387163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Data set #1 test #2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Valid IoU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0.523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0.525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0.532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0.53</a:t>
                      </a:r>
                      <a:r>
                        <a:rPr lang="en-US" altLang="zh-CN" sz="1400" b="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7174855"/>
                  </a:ext>
                </a:extLst>
              </a:tr>
              <a:tr h="387163"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Data set #2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Valid IoU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0.379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0.414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0.5</a:t>
                      </a:r>
                      <a:r>
                        <a:rPr lang="en-US" altLang="zh-CN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0.5</a:t>
                      </a:r>
                      <a:r>
                        <a:rPr lang="en-US" altLang="zh-CN" sz="1400" b="0" dirty="0">
                          <a:solidFill>
                            <a:schemeClr val="tx1"/>
                          </a:solidFill>
                        </a:rPr>
                        <a:t>28</a:t>
                      </a:r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0.5</a:t>
                      </a:r>
                      <a:r>
                        <a:rPr lang="en-US" altLang="zh-CN" sz="1400" b="0" dirty="0">
                          <a:solidFill>
                            <a:schemeClr val="tx1"/>
                          </a:solidFill>
                        </a:rPr>
                        <a:t>35</a:t>
                      </a:r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0.5</a:t>
                      </a:r>
                      <a:r>
                        <a:rPr lang="en-US" altLang="zh-CN" sz="1400" b="0" dirty="0">
                          <a:solidFill>
                            <a:schemeClr val="tx1"/>
                          </a:solidFill>
                        </a:rPr>
                        <a:t>41</a:t>
                      </a:r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7874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006516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3C59B2-2E3F-4AD9-9342-2BDC420F05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46040"/>
            <a:ext cx="10515600" cy="5630923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98559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3C59B2-2E3F-4AD9-9342-2BDC420F05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46040"/>
            <a:ext cx="10515600" cy="5630923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53271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3C59B2-2E3F-4AD9-9342-2BDC420F05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46040"/>
            <a:ext cx="10515600" cy="5630923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08283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01E9485-D38E-4773-B103-B5F543FE3AD3}"/>
              </a:ext>
            </a:extLst>
          </p:cNvPr>
          <p:cNvGrpSpPr>
            <a:grpSpLocks noChangeAspect="1"/>
          </p:cNvGrpSpPr>
          <p:nvPr/>
        </p:nvGrpSpPr>
        <p:grpSpPr>
          <a:xfrm>
            <a:off x="776853" y="487118"/>
            <a:ext cx="6072187" cy="2445014"/>
            <a:chOff x="838200" y="1820493"/>
            <a:chExt cx="10359013" cy="4171138"/>
          </a:xfrm>
        </p:grpSpPr>
        <p:pic>
          <p:nvPicPr>
            <p:cNvPr id="5" name="Picture 8">
              <a:extLst>
                <a:ext uri="{FF2B5EF4-FFF2-40B4-BE49-F238E27FC236}">
                  <a16:creationId xmlns:a16="http://schemas.microsoft.com/office/drawing/2014/main" id="{BFB1D28D-51CC-405D-A70E-7BC266BDE3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97692" y="1821576"/>
              <a:ext cx="1520030" cy="1896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14429AC4-5D9C-40D4-A5C8-F6F78B70793F}"/>
                </a:ext>
              </a:extLst>
            </p:cNvPr>
            <p:cNvGrpSpPr/>
            <p:nvPr/>
          </p:nvGrpSpPr>
          <p:grpSpPr>
            <a:xfrm>
              <a:off x="838200" y="1820493"/>
              <a:ext cx="5446318" cy="4171138"/>
              <a:chOff x="1178323" y="2115181"/>
              <a:chExt cx="5446318" cy="4171138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3F6FF61C-326D-48EE-B325-74D0419C3979}"/>
                  </a:ext>
                </a:extLst>
              </p:cNvPr>
              <p:cNvGrpSpPr/>
              <p:nvPr/>
            </p:nvGrpSpPr>
            <p:grpSpPr>
              <a:xfrm>
                <a:off x="1178323" y="2115181"/>
                <a:ext cx="3552512" cy="4171138"/>
                <a:chOff x="1178323" y="2115181"/>
                <a:chExt cx="3552512" cy="4171138"/>
              </a:xfrm>
            </p:grpSpPr>
            <p:pic>
              <p:nvPicPr>
                <p:cNvPr id="13" name="Picture 2">
                  <a:extLst>
                    <a:ext uri="{FF2B5EF4-FFF2-40B4-BE49-F238E27FC236}">
                      <a16:creationId xmlns:a16="http://schemas.microsoft.com/office/drawing/2014/main" id="{54C6D6AB-6CE5-4D8A-A14E-C6D75FC6051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178323" y="2115181"/>
                  <a:ext cx="1520029" cy="189633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4" name="Picture 4">
                  <a:extLst>
                    <a:ext uri="{FF2B5EF4-FFF2-40B4-BE49-F238E27FC236}">
                      <a16:creationId xmlns:a16="http://schemas.microsoft.com/office/drawing/2014/main" id="{595E74D0-23BB-4F70-85E4-67A4F207AF2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210806" y="2115181"/>
                  <a:ext cx="1520029" cy="189633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5" name="Picture 10">
                  <a:extLst>
                    <a:ext uri="{FF2B5EF4-FFF2-40B4-BE49-F238E27FC236}">
                      <a16:creationId xmlns:a16="http://schemas.microsoft.com/office/drawing/2014/main" id="{2282C428-CE12-40CC-99B7-9AB17569507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178323" y="4389986"/>
                  <a:ext cx="1520029" cy="18963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6" name="Picture 12">
                  <a:extLst>
                    <a:ext uri="{FF2B5EF4-FFF2-40B4-BE49-F238E27FC236}">
                      <a16:creationId xmlns:a16="http://schemas.microsoft.com/office/drawing/2014/main" id="{C654942A-C990-4BEF-B1DD-A72DD7A5C4E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210806" y="4389986"/>
                  <a:ext cx="1520029" cy="189633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9348FEB8-975E-4896-B165-8E5C7FD38144}"/>
                  </a:ext>
                </a:extLst>
              </p:cNvPr>
              <p:cNvGrpSpPr/>
              <p:nvPr/>
            </p:nvGrpSpPr>
            <p:grpSpPr>
              <a:xfrm>
                <a:off x="5104612" y="2115182"/>
                <a:ext cx="1520029" cy="4171137"/>
                <a:chOff x="5104612" y="2115182"/>
                <a:chExt cx="1520029" cy="4171137"/>
              </a:xfrm>
            </p:grpSpPr>
            <p:pic>
              <p:nvPicPr>
                <p:cNvPr id="11" name="Picture 6">
                  <a:extLst>
                    <a:ext uri="{FF2B5EF4-FFF2-40B4-BE49-F238E27FC236}">
                      <a16:creationId xmlns:a16="http://schemas.microsoft.com/office/drawing/2014/main" id="{75028B00-8316-400B-A36A-F022BE670C6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104612" y="2115182"/>
                  <a:ext cx="1520029" cy="18963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2" name="Picture 14">
                  <a:extLst>
                    <a:ext uri="{FF2B5EF4-FFF2-40B4-BE49-F238E27FC236}">
                      <a16:creationId xmlns:a16="http://schemas.microsoft.com/office/drawing/2014/main" id="{63B5B8C7-A21C-45A1-B9F4-D729B19FE1B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104612" y="4389987"/>
                  <a:ext cx="1520029" cy="18963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pic>
          <p:nvPicPr>
            <p:cNvPr id="7" name="Picture 16">
              <a:extLst>
                <a:ext uri="{FF2B5EF4-FFF2-40B4-BE49-F238E27FC236}">
                  <a16:creationId xmlns:a16="http://schemas.microsoft.com/office/drawing/2014/main" id="{B7F73B89-654D-4317-B4BB-B8BE5A61A23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58295" y="4095298"/>
              <a:ext cx="1520029" cy="18963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20">
              <a:extLst>
                <a:ext uri="{FF2B5EF4-FFF2-40B4-BE49-F238E27FC236}">
                  <a16:creationId xmlns:a16="http://schemas.microsoft.com/office/drawing/2014/main" id="{64A17755-9364-4561-B3CF-9B089587D2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34911" y="2042842"/>
              <a:ext cx="2862302" cy="35169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B3AE7CC6-6BD7-4B7A-9F6B-9B3939E72F8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676" y="3287859"/>
            <a:ext cx="3259669" cy="2815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4DF92BF6-6B66-47FB-BB51-1F7D90F06733}"/>
              </a:ext>
            </a:extLst>
          </p:cNvPr>
          <p:cNvGrpSpPr>
            <a:grpSpLocks noChangeAspect="1"/>
          </p:cNvGrpSpPr>
          <p:nvPr/>
        </p:nvGrpSpPr>
        <p:grpSpPr>
          <a:xfrm>
            <a:off x="5722605" y="4116625"/>
            <a:ext cx="6047587" cy="1866206"/>
            <a:chOff x="330075" y="3062282"/>
            <a:chExt cx="12153628" cy="3750449"/>
          </a:xfrm>
        </p:grpSpPr>
        <p:pic>
          <p:nvPicPr>
            <p:cNvPr id="18" name="Picture 2">
              <a:extLst>
                <a:ext uri="{FF2B5EF4-FFF2-40B4-BE49-F238E27FC236}">
                  <a16:creationId xmlns:a16="http://schemas.microsoft.com/office/drawing/2014/main" id="{DE06619D-D94E-432B-A055-FD86A3C1B3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0075" y="3062282"/>
              <a:ext cx="2204383" cy="17635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4">
              <a:extLst>
                <a:ext uri="{FF2B5EF4-FFF2-40B4-BE49-F238E27FC236}">
                  <a16:creationId xmlns:a16="http://schemas.microsoft.com/office/drawing/2014/main" id="{F14AA1ED-8DE0-4B61-AF19-A19FCE1B939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83246" y="3062282"/>
              <a:ext cx="2204383" cy="17635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CCBA94AC-A870-4141-8191-F219372ABB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36417" y="3062282"/>
              <a:ext cx="2204383" cy="17635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8">
              <a:extLst>
                <a:ext uri="{FF2B5EF4-FFF2-40B4-BE49-F238E27FC236}">
                  <a16:creationId xmlns:a16="http://schemas.microsoft.com/office/drawing/2014/main" id="{CB937939-ED6E-452F-867A-C4418F6919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19925" y="3062282"/>
              <a:ext cx="2204383" cy="17635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10">
              <a:extLst>
                <a:ext uri="{FF2B5EF4-FFF2-40B4-BE49-F238E27FC236}">
                  <a16:creationId xmlns:a16="http://schemas.microsoft.com/office/drawing/2014/main" id="{7D509EEC-2266-400F-AF99-AFF22E40F6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0075" y="5024088"/>
              <a:ext cx="2204383" cy="17635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12">
              <a:extLst>
                <a:ext uri="{FF2B5EF4-FFF2-40B4-BE49-F238E27FC236}">
                  <a16:creationId xmlns:a16="http://schemas.microsoft.com/office/drawing/2014/main" id="{3274A413-630E-48F3-8E1C-451496D988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77829" y="5024088"/>
              <a:ext cx="2204383" cy="17635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14">
              <a:extLst>
                <a:ext uri="{FF2B5EF4-FFF2-40B4-BE49-F238E27FC236}">
                  <a16:creationId xmlns:a16="http://schemas.microsoft.com/office/drawing/2014/main" id="{4368F439-46B6-41AE-8926-45E5C793E0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34249" y="5024088"/>
              <a:ext cx="2235803" cy="17886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16">
              <a:extLst>
                <a:ext uri="{FF2B5EF4-FFF2-40B4-BE49-F238E27FC236}">
                  <a16:creationId xmlns:a16="http://schemas.microsoft.com/office/drawing/2014/main" id="{6B480F23-37AA-4120-9F21-871BF60919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19925" y="5024088"/>
              <a:ext cx="2235803" cy="17886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18">
              <a:extLst>
                <a:ext uri="{FF2B5EF4-FFF2-40B4-BE49-F238E27FC236}">
                  <a16:creationId xmlns:a16="http://schemas.microsoft.com/office/drawing/2014/main" id="{1666D9C8-0E09-4D8E-90A7-311B18FF8FB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59553" y="3824801"/>
              <a:ext cx="2724150" cy="22002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6ECB3312-BD26-4AE7-8F7C-E5299680D9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8985" y="617453"/>
            <a:ext cx="3778853" cy="3126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33966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3C59B2-2E3F-4AD9-9342-2BDC420F05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46041"/>
            <a:ext cx="5541074" cy="4498328"/>
          </a:xfrm>
        </p:spPr>
        <p:txBody>
          <a:bodyPr/>
          <a:lstStyle/>
          <a:p>
            <a:r>
              <a:rPr lang="en-US" dirty="0"/>
              <a:t>For filter</a:t>
            </a:r>
          </a:p>
          <a:p>
            <a:r>
              <a:rPr lang="en-US" sz="2000" dirty="0"/>
              <a:t>Give up all my previous methods except for average filter – because they cannot mimic at least what I will annotate (</a:t>
            </a:r>
            <a:r>
              <a:rPr lang="en-US" sz="2000" dirty="0" err="1"/>
              <a:t>iou</a:t>
            </a:r>
            <a:r>
              <a:rPr lang="en-US" sz="2000" dirty="0"/>
              <a:t> between what I generated and what I draw is only 0.45, 0.43 for 20 images)</a:t>
            </a:r>
          </a:p>
          <a:p>
            <a:r>
              <a:rPr lang="en-US" sz="2000" dirty="0"/>
              <a:t>New plan: </a:t>
            </a:r>
          </a:p>
          <a:p>
            <a:pPr marL="0" indent="0">
              <a:buNone/>
            </a:pPr>
            <a:r>
              <a:rPr lang="en-US" sz="2000" dirty="0"/>
              <a:t>10iteration, different filter kernel size</a:t>
            </a:r>
          </a:p>
          <a:p>
            <a:pPr marL="0" indent="0">
              <a:buNone/>
            </a:pPr>
            <a:r>
              <a:rPr lang="en-US" sz="2000" dirty="0"/>
              <a:t>from left to right: 3, 5, 11, 21 for 256*256 images</a:t>
            </a:r>
          </a:p>
          <a:p>
            <a:pPr marL="0" indent="0">
              <a:buNone/>
            </a:pPr>
            <a:endParaRPr lang="en-US" sz="2000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8178ADF2-457A-45BF-8F84-07B0669478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0769" y="681037"/>
            <a:ext cx="5541074" cy="4702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73697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3C59B2-2E3F-4AD9-9342-2BDC420F05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46040"/>
            <a:ext cx="10515600" cy="5630923"/>
          </a:xfrm>
        </p:spPr>
        <p:txBody>
          <a:bodyPr/>
          <a:lstStyle/>
          <a:p>
            <a:r>
              <a:rPr lang="en-US" dirty="0"/>
              <a:t>Previous filters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2E182C0-A028-4A70-AF77-BFB5177D28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5177" y="776812"/>
            <a:ext cx="6503002" cy="5841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43652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B12A539F-1614-4867-91BA-21C2F13128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025" y="444199"/>
            <a:ext cx="6194844" cy="5969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77187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3C59B2-2E3F-4AD9-9342-2BDC420F05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46040"/>
            <a:ext cx="10515600" cy="5630923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2000" dirty="0"/>
              <a:t>Train size 8k is to check imperfect annotation accuracy. For perfect one, valid IoU is 0.558; for decagon, it’s 0.523 – simple filter is even better than perfect (to be checked with more data set)</a:t>
            </a:r>
          </a:p>
          <a:p>
            <a:r>
              <a:rPr lang="en-US" sz="2000" dirty="0"/>
              <a:t>A problem here: I see how I generate and then annotate</a:t>
            </a:r>
          </a:p>
          <a:p>
            <a:pPr marL="0" indent="0">
              <a:buNone/>
            </a:pPr>
            <a:r>
              <a:rPr lang="en-US" sz="2000" dirty="0"/>
              <a:t>In real-world test, I would obtain the annotation and generate similar mask to task. </a:t>
            </a:r>
          </a:p>
          <a:p>
            <a:r>
              <a:rPr lang="en-US" sz="2000" dirty="0"/>
              <a:t>The other data set size is calculated to obtain same total annotation time (with * mark is a rough estimation; without is calculated from the time I annotation 30 images each)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4EEC87F-353D-45A6-AD14-303614B468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3744503"/>
              </p:ext>
            </p:extLst>
          </p:nvPr>
        </p:nvGraphicFramePr>
        <p:xfrm>
          <a:off x="1232562" y="260019"/>
          <a:ext cx="8127999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3111">
                  <a:extLst>
                    <a:ext uri="{9D8B030D-6E8A-4147-A177-3AD203B41FA5}">
                      <a16:colId xmlns:a16="http://schemas.microsoft.com/office/drawing/2014/main" val="2719288642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1225982431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3351052870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2385246155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2226121233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2197972665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246615629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3725161504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2773739419"/>
                    </a:ext>
                  </a:extLst>
                </a:gridCol>
              </a:tblGrid>
              <a:tr h="319546">
                <a:tc>
                  <a:txBody>
                    <a:bodyPr/>
                    <a:lstStyle/>
                    <a:p>
                      <a:r>
                        <a:rPr lang="en-US" dirty="0"/>
                        <a:t>Kernel size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dirty="0"/>
                        <a:t>11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dirty="0"/>
                        <a:t>21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6273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Train 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11636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*18000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*23000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52042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Valid IoU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0.559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0.469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0.367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0.483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92914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793945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9355C719-1282-4E70-B5B2-AA058A4E0E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174" y="638695"/>
            <a:ext cx="5202237" cy="5060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8E43CCF0-7985-457A-91CD-EB3A245D5F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6561" y="638695"/>
            <a:ext cx="5202237" cy="5117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93293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3C59B2-2E3F-4AD9-9342-2BDC420F05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9683"/>
            <a:ext cx="10515600" cy="5630923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Annotation time estimation</a:t>
            </a:r>
          </a:p>
          <a:p>
            <a:r>
              <a:rPr lang="en-US" dirty="0"/>
              <a:t>10 Annotation methods</a:t>
            </a:r>
          </a:p>
          <a:p>
            <a:r>
              <a:rPr lang="en-US" altLang="zh-CN" sz="2100" dirty="0"/>
              <a:t>0 perfect</a:t>
            </a:r>
            <a:endParaRPr lang="en-US" sz="2100" dirty="0"/>
          </a:p>
          <a:p>
            <a:r>
              <a:rPr lang="en-US" sz="2000" dirty="0"/>
              <a:t>1 </a:t>
            </a:r>
            <a:r>
              <a:rPr lang="en-US" sz="2000" i="1" dirty="0"/>
              <a:t>bounding box</a:t>
            </a:r>
          </a:p>
          <a:p>
            <a:r>
              <a:rPr lang="en-US" sz="2000" dirty="0"/>
              <a:t>1-1 one box for one object</a:t>
            </a:r>
          </a:p>
          <a:p>
            <a:r>
              <a:rPr lang="en-US" sz="2000" dirty="0"/>
              <a:t>1-2 allow one boxes for many objects</a:t>
            </a:r>
          </a:p>
          <a:p>
            <a:r>
              <a:rPr lang="en-US" sz="2000" dirty="0"/>
              <a:t>2 </a:t>
            </a:r>
            <a:r>
              <a:rPr lang="en-US" sz="2000" i="1" dirty="0"/>
              <a:t>filter </a:t>
            </a:r>
          </a:p>
          <a:p>
            <a:r>
              <a:rPr lang="en-US" sz="2000" dirty="0"/>
              <a:t>2-1 approximate mask</a:t>
            </a:r>
          </a:p>
          <a:p>
            <a:r>
              <a:rPr lang="en-US" sz="2000" dirty="0"/>
              <a:t>2-2* more </a:t>
            </a:r>
            <a:r>
              <a:rPr lang="en-US" sz="2000" dirty="0" err="1"/>
              <a:t>approx</a:t>
            </a:r>
            <a:endParaRPr lang="en-US" sz="2000" dirty="0"/>
          </a:p>
          <a:p>
            <a:r>
              <a:rPr lang="en-US" sz="2000" strike="sngStrike" dirty="0"/>
              <a:t>2-2 larger </a:t>
            </a:r>
            <a:r>
              <a:rPr lang="en-US" sz="2000" strike="sngStrike" dirty="0" err="1"/>
              <a:t>approx</a:t>
            </a:r>
            <a:r>
              <a:rPr lang="en-US" sz="2000" strike="sngStrike" dirty="0"/>
              <a:t> mask to cover whole object</a:t>
            </a:r>
          </a:p>
          <a:p>
            <a:r>
              <a:rPr lang="en-US" sz="2000" strike="sngStrike" dirty="0"/>
              <a:t>2-3 smaller </a:t>
            </a:r>
            <a:r>
              <a:rPr lang="en-US" sz="2000" strike="sngStrike" dirty="0" err="1"/>
              <a:t>approx</a:t>
            </a:r>
            <a:r>
              <a:rPr lang="en-US" sz="2000" strike="sngStrike" dirty="0"/>
              <a:t> mask</a:t>
            </a:r>
          </a:p>
          <a:p>
            <a:r>
              <a:rPr lang="en-US" sz="2000" dirty="0"/>
              <a:t>3 </a:t>
            </a:r>
            <a:r>
              <a:rPr lang="en-US" sz="2000" i="1" dirty="0"/>
              <a:t>polygon</a:t>
            </a:r>
          </a:p>
          <a:p>
            <a:r>
              <a:rPr lang="en-US" sz="2000" dirty="0"/>
              <a:t>3-1 triangle </a:t>
            </a:r>
          </a:p>
          <a:p>
            <a:r>
              <a:rPr lang="en-US" altLang="zh-CN" sz="2000" dirty="0"/>
              <a:t>3-2 pentagon</a:t>
            </a:r>
          </a:p>
          <a:p>
            <a:r>
              <a:rPr lang="en-US" sz="2000" dirty="0"/>
              <a:t>3-3 </a:t>
            </a:r>
            <a:r>
              <a:rPr lang="en-US" sz="2000" strike="sngStrike" dirty="0"/>
              <a:t>polygon – as many edges as annotator want </a:t>
            </a:r>
            <a:r>
              <a:rPr lang="en-US" altLang="zh-CN" sz="2000" dirty="0"/>
              <a:t>8-11 edges</a:t>
            </a:r>
            <a:endParaRPr lang="en-US" sz="2000" strike="sngStrike" dirty="0"/>
          </a:p>
          <a:p>
            <a:r>
              <a:rPr lang="en-US" sz="2000" dirty="0"/>
              <a:t>4 scribble</a:t>
            </a:r>
          </a:p>
          <a:p>
            <a:r>
              <a:rPr lang="en-US" sz="2000" dirty="0"/>
              <a:t>4-1 point</a:t>
            </a:r>
          </a:p>
          <a:p>
            <a:r>
              <a:rPr lang="en-US" sz="2000" dirty="0"/>
              <a:t>4-2 lines</a:t>
            </a:r>
          </a:p>
        </p:txBody>
      </p:sp>
    </p:spTree>
    <p:extLst>
      <p:ext uri="{BB962C8B-B14F-4D97-AF65-F5344CB8AC3E}">
        <p14:creationId xmlns:p14="http://schemas.microsoft.com/office/powerpoint/2010/main" val="1798405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18845</TotalTime>
  <Words>865</Words>
  <Application>Microsoft Office PowerPoint</Application>
  <PresentationFormat>Widescreen</PresentationFormat>
  <Paragraphs>263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Shen</dc:creator>
  <cp:lastModifiedBy>Shen Zhao</cp:lastModifiedBy>
  <cp:revision>56</cp:revision>
  <dcterms:created xsi:type="dcterms:W3CDTF">2021-11-10T14:28:07Z</dcterms:created>
  <dcterms:modified xsi:type="dcterms:W3CDTF">2022-05-11T17:58:53Z</dcterms:modified>
</cp:coreProperties>
</file>